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sldIdLst>
    <p:sldId id="256" r:id="rId6"/>
    <p:sldId id="257" r:id="rId7"/>
    <p:sldId id="273" r:id="rId8"/>
    <p:sldId id="274" r:id="rId9"/>
    <p:sldId id="281" r:id="rId10"/>
    <p:sldId id="276" r:id="rId11"/>
    <p:sldId id="284" r:id="rId12"/>
    <p:sldId id="275" r:id="rId13"/>
    <p:sldId id="277" r:id="rId14"/>
    <p:sldId id="260" r:id="rId15"/>
    <p:sldId id="261" r:id="rId16"/>
    <p:sldId id="262" r:id="rId17"/>
    <p:sldId id="263" r:id="rId18"/>
    <p:sldId id="264" r:id="rId19"/>
    <p:sldId id="272" r:id="rId20"/>
    <p:sldId id="283" r:id="rId21"/>
    <p:sldId id="267" r:id="rId22"/>
    <p:sldId id="269" r:id="rId23"/>
    <p:sldId id="270" r:id="rId24"/>
    <p:sldId id="271" r:id="rId25"/>
    <p:sldId id="279" r:id="rId26"/>
    <p:sldId id="280" r:id="rId27"/>
    <p:sldId id="286" r:id="rId28"/>
    <p:sldId id="287" r:id="rId29"/>
    <p:sldId id="288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EB666"/>
    <a:srgbClr val="611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0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A16D-0E74-424E-94B3-40016F2B95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33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9907-F648-431A-AFDA-178A94E660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075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3AF9-4271-4502-B81B-18273464AD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208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080F-2D08-4BCA-B230-7629229B1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746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AAAE-2994-4EF2-A986-328AA06A60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8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EF5F-DDBC-4BB7-809C-867D7A48D6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744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AAC1-1E4D-4279-AD84-EB7BAB29C8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272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19-D6AD-46CC-AED8-5E56D213F7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32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6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CFE3-7061-4792-BEFB-FE70D3305E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80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811F-C781-47C8-B883-EB1D2BE34A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75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0A5E-0F8D-469B-AA3F-40E6299CF6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162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7407-1C50-48FB-A24A-8671166BAF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367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A16D-0E74-424E-94B3-40016F2B95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24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9907-F648-431A-AFDA-178A94E660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164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3AF9-4271-4502-B81B-18273464AD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219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080F-2D08-4BCA-B230-7629229B1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82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AAAE-2994-4EF2-A986-328AA06A60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55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EF5F-DDBC-4BB7-809C-867D7A48D6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215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94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AAC1-1E4D-4279-AD84-EB7BAB29C86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648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19-D6AD-46CC-AED8-5E56D213F7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390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CFE3-7061-4792-BEFB-FE70D3305E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705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811F-C781-47C8-B883-EB1D2BE34A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614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0A5E-0F8D-469B-AA3F-40E6299CF6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766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7407-1C50-48FB-A24A-8671166BAF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3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7565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23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094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43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7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7837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5290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387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901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26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8422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6676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8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750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04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3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7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19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75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589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0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7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3A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09AB-F93A-4518-B53D-624D3A105D58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642C-5E30-4BD3-8441-EECCEC44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3A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A3F65-5B56-4210-BDDC-E300E2A3E4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3A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A3F65-5B56-4210-BDDC-E300E2A3E4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3A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</a:rPr>
              <a:t>Page </a:t>
            </a:r>
            <a:fld id="{A24FF404-1EAA-4E72-B1C3-CB0ACB096C43}" type="slidenum">
              <a:rPr lang="fr-FR" b="1">
                <a:solidFill>
                  <a:srgbClr val="FFFFFF"/>
                </a:solidFill>
              </a:rPr>
              <a:pPr/>
              <a:t>‹#›</a:t>
            </a:fld>
            <a:endParaRPr lang="fr-FR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6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3AB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3/1/2022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6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шен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55849"/>
            <a:ext cx="8512885" cy="61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6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9318" y="764704"/>
            <a:ext cx="55391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Мошенничество с помощью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служб знакомств</a:t>
            </a:r>
            <a:r>
              <a:rPr lang="ru-RU" sz="2400" b="1" dirty="0"/>
              <a:t> — </a:t>
            </a:r>
            <a:r>
              <a:rPr lang="ru-RU" sz="2000" b="1" dirty="0"/>
              <a:t>вид мошенничества, осуществляющийся при помощи служб заочных знакомств, таких как каталоги невест или   </a:t>
            </a:r>
            <a:r>
              <a:rPr lang="ru-RU" sz="2000" b="1" dirty="0" err="1"/>
              <a:t>дейтинг</a:t>
            </a:r>
            <a:r>
              <a:rPr lang="ru-RU" sz="2000" b="1" dirty="0"/>
              <a:t>-сайты. </a:t>
            </a:r>
          </a:p>
          <a:p>
            <a:r>
              <a:rPr lang="ru-RU" sz="2000" b="1" dirty="0"/>
              <a:t>    Представившись  ищущему  романтических  отношений человеку  потенциальным  партнёром, злоумышленник сначала  входит  к  нему  в  доверие, а затем под вымышленными  предлогами  просит  его добровольно посылать  деньги, номера  банковских  счетов, кредитных карт,  либо  информацию, необходимую    для  кражи : идентичности   (номера  паспортов,                 национальные   идентификационные,                          номера и т. д.).</a:t>
            </a:r>
          </a:p>
          <a:p>
            <a:r>
              <a:rPr lang="ru-RU" sz="2000" b="1" dirty="0"/>
              <a:t>                             </a:t>
            </a:r>
          </a:p>
        </p:txBody>
      </p:sp>
      <p:pic>
        <p:nvPicPr>
          <p:cNvPr id="4" name="Рисунок 3" descr="28.03 jmhrfdjjwcvgglyd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49" y="2060848"/>
            <a:ext cx="2736304" cy="2141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367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y/y65zqcPbZY0O184QpIVNoHmK9AWXsra2G3tDxw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5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ash-kislovodsk.ru/wp-content/uploads/2020/01/moshen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1055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9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y/y65zqcPbZY0O184QpIVNoHmK9AWXsra2G3tDxw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3345" cy="57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4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y/y65zqcPbZY0O184QpIVNoHmK9AWXsra2G3tDxw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1763"/>
            <a:ext cx="8136904" cy="58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4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458398020c39dfcb3d9b4a65c87c80a9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4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y/y65zqcPbZY0O184QpIVNoHmK9AWXsra2G3tDxw/slide-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85000"/>
                    </a14:imgEffect>
                    <a14:imgEffect>
                      <a14:brightnessContrast bright="40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98" y="482840"/>
            <a:ext cx="8104024" cy="6070104"/>
          </a:xfrm>
          <a:prstGeom prst="rect">
            <a:avLst/>
          </a:prstGeom>
          <a:pattFill prst="pct20">
            <a:fgClr>
              <a:srgbClr val="FEB666"/>
            </a:fgClr>
            <a:bgClr>
              <a:schemeClr val="accent6">
                <a:lumMod val="60000"/>
                <a:lumOff val="40000"/>
              </a:schemeClr>
            </a:bgClr>
          </a:pattFill>
          <a:extLst/>
        </p:spPr>
      </p:pic>
      <p:sp>
        <p:nvSpPr>
          <p:cNvPr id="2" name="Блок-схема: узел 1"/>
          <p:cNvSpPr/>
          <p:nvPr/>
        </p:nvSpPr>
        <p:spPr>
          <a:xfrm>
            <a:off x="2195736" y="548680"/>
            <a:ext cx="601216" cy="516632"/>
          </a:xfrm>
          <a:prstGeom prst="flowChartConnector">
            <a:avLst/>
          </a:prstGeom>
          <a:solidFill>
            <a:srgbClr val="6119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85990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642350" cy="1143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latin typeface="Monotype Corsiva" pitchFamily="66" charset="0"/>
              </a:rPr>
              <a:t>Защита от</a:t>
            </a:r>
            <a:r>
              <a:rPr lang="en-US" altLang="ru-RU" sz="5400" b="1">
                <a:latin typeface="Monotype Corsiva" pitchFamily="66" charset="0"/>
              </a:rPr>
              <a:t> </a:t>
            </a:r>
            <a:r>
              <a:rPr lang="ru-RU" altLang="ru-RU" sz="5400" b="1">
                <a:latin typeface="Monotype Corsiva" pitchFamily="66" charset="0"/>
              </a:rPr>
              <a:t>мошенничества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28800"/>
            <a:ext cx="4140200" cy="502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chemeClr val="bg2"/>
                </a:solidFill>
              </a:rPr>
              <a:t>Осторожно ведите себя с людьми или организациями, которые предлагают неожиданно удобные условия, низкие цены, высокий процент прибыли.</a:t>
            </a:r>
          </a:p>
        </p:txBody>
      </p:sp>
      <p:pic>
        <p:nvPicPr>
          <p:cNvPr id="34820" name="Picture 4" descr="02_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213" y="2060575"/>
            <a:ext cx="37607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6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96300" cy="1143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latin typeface="Monotype Corsiva" pitchFamily="66" charset="0"/>
              </a:rPr>
              <a:t>Защита от</a:t>
            </a:r>
            <a:r>
              <a:rPr lang="en-US" altLang="ru-RU" sz="5400" b="1">
                <a:latin typeface="Monotype Corsiva" pitchFamily="66" charset="0"/>
              </a:rPr>
              <a:t> </a:t>
            </a:r>
            <a:r>
              <a:rPr lang="ru-RU" altLang="ru-RU" sz="5400" b="1">
                <a:latin typeface="Monotype Corsiva" pitchFamily="66" charset="0"/>
              </a:rPr>
              <a:t>мошенничества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7813"/>
            <a:ext cx="3363913" cy="33083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b="1" i="1">
                <a:solidFill>
                  <a:schemeClr val="bg2"/>
                </a:solidFill>
              </a:rPr>
              <a:t>Тормозите события, если вас нервно торопят</a:t>
            </a:r>
            <a:r>
              <a:rPr lang="en-US" altLang="ru-RU" b="1" i="1">
                <a:solidFill>
                  <a:schemeClr val="bg2"/>
                </a:solidFill>
              </a:rPr>
              <a:t>.</a:t>
            </a:r>
            <a:endParaRPr lang="ru-RU" altLang="ru-RU">
              <a:solidFill>
                <a:schemeClr val="bg2"/>
              </a:solidFill>
            </a:endParaRPr>
          </a:p>
        </p:txBody>
      </p:sp>
      <p:pic>
        <p:nvPicPr>
          <p:cNvPr id="35844" name="Picture 4" descr="07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25725"/>
            <a:ext cx="424815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6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642350" cy="1143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latin typeface="Monotype Corsiva" pitchFamily="66" charset="0"/>
              </a:rPr>
              <a:t>Защита от</a:t>
            </a:r>
            <a:r>
              <a:rPr lang="en-US" altLang="ru-RU" sz="5400" b="1">
                <a:latin typeface="Monotype Corsiva" pitchFamily="66" charset="0"/>
              </a:rPr>
              <a:t> </a:t>
            </a:r>
            <a:r>
              <a:rPr lang="ru-RU" altLang="ru-RU" sz="5400" b="1">
                <a:latin typeface="Monotype Corsiva" pitchFamily="66" charset="0"/>
              </a:rPr>
              <a:t>мошенничества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2388"/>
            <a:ext cx="3281363" cy="35337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b="1" i="1">
                <a:solidFill>
                  <a:schemeClr val="bg2"/>
                </a:solidFill>
              </a:rPr>
              <a:t>Не принимайте решений, если рядом шумят.</a:t>
            </a:r>
          </a:p>
        </p:txBody>
      </p:sp>
      <p:pic>
        <p:nvPicPr>
          <p:cNvPr id="36868" name="Picture 4" descr="03_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2291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58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нятие мошен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2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96300" cy="1143000"/>
          </a:xfrm>
        </p:spPr>
        <p:txBody>
          <a:bodyPr/>
          <a:lstStyle/>
          <a:p>
            <a:pPr eaLnBrk="1" hangingPunct="1"/>
            <a:r>
              <a:rPr lang="ru-RU" altLang="ru-RU" sz="5400" b="1">
                <a:latin typeface="Monotype Corsiva" pitchFamily="66" charset="0"/>
              </a:rPr>
              <a:t>Защита от</a:t>
            </a:r>
            <a:r>
              <a:rPr lang="en-US" altLang="ru-RU" sz="5400" b="1">
                <a:latin typeface="Monotype Corsiva" pitchFamily="66" charset="0"/>
              </a:rPr>
              <a:t> </a:t>
            </a:r>
            <a:r>
              <a:rPr lang="ru-RU" altLang="ru-RU" sz="5400" b="1">
                <a:latin typeface="Monotype Corsiva" pitchFamily="66" charset="0"/>
              </a:rPr>
              <a:t>мошенничества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41575"/>
            <a:ext cx="3930650" cy="36845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b="1" i="1">
                <a:solidFill>
                  <a:schemeClr val="bg2"/>
                </a:solidFill>
              </a:rPr>
              <a:t>Серьёзные переговоры или сделки никогда не совершайте в одиночку.</a:t>
            </a:r>
            <a:endParaRPr lang="ru-RU" altLang="ru-RU">
              <a:solidFill>
                <a:schemeClr val="bg2"/>
              </a:solidFill>
            </a:endParaRPr>
          </a:p>
        </p:txBody>
      </p:sp>
      <p:pic>
        <p:nvPicPr>
          <p:cNvPr id="37892" name="Picture 4" descr="04_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1981200"/>
            <a:ext cx="254952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2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35444/de29c61f-cc04-4ded-a69d-951bda6ab0a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362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781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fs00.infourok.ru/images/doc/232/82406/3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4" y="404156"/>
            <a:ext cx="8161584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931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loud.prezentacii.org/18/10/83112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7781925" cy="5838826"/>
          </a:xfrm>
          <a:prstGeom prst="rect">
            <a:avLst/>
          </a:prstGeom>
          <a:gradFill>
            <a:gsLst>
              <a:gs pos="70000">
                <a:srgbClr val="FFE3AB"/>
              </a:gs>
              <a:gs pos="0">
                <a:schemeClr val="bg1">
                  <a:alpha val="0"/>
                  <a:lumMod val="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004808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loud.prezentacii.org/18/10/83112/images/screen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56917" cy="6192688"/>
          </a:xfrm>
          <a:prstGeom prst="rect">
            <a:avLst/>
          </a:prstGeom>
          <a:gradFill>
            <a:gsLst>
              <a:gs pos="70000">
                <a:srgbClr val="FFE3AB"/>
              </a:gs>
              <a:gs pos="0">
                <a:schemeClr val="bg1">
                  <a:alpha val="0"/>
                  <a:lumMod val="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9830388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loud.prezentacii.org/18/10/83112/images/screen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68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605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232/82406/3/64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37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2/1c2a1dd24afc0f870c72fdbf3de6a79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2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2/1c2a1dd24afc0f870c72fdbf3de6a79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5076653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Личность       потерпевшего</a:t>
            </a:r>
          </a:p>
        </p:txBody>
      </p:sp>
    </p:spTree>
    <p:extLst>
      <p:ext uri="{BB962C8B-B14F-4D97-AF65-F5344CB8AC3E}">
        <p14:creationId xmlns:p14="http://schemas.microsoft.com/office/powerpoint/2010/main" val="60852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s7ishim.ru/sites/default/files/e6d1f9714bcc4a5acf91ea9d9e7f5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1845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8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86800" cy="6027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99FF"/>
                </a:solidFill>
              </a:rPr>
              <a:t>           </a:t>
            </a:r>
            <a:r>
              <a:rPr lang="ru-RU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Script" pitchFamily="34" charset="0"/>
              </a:rPr>
              <a:t>Виды  мошенничеств: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2610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CCFF"/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    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1.</a:t>
            </a:r>
            <a:r>
              <a:rPr lang="ru-RU" sz="4800" b="1" dirty="0">
                <a:solidFill>
                  <a:srgbClr val="F8F8F8"/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Кардинг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  </a:t>
            </a: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-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мошенничество с платежными картами</a:t>
            </a:r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  <a:ea typeface="Batang" pitchFamily="18" charset="-127"/>
                <a:cs typeface="Aparajita" pitchFamily="34" charset="0"/>
              </a:rPr>
              <a:t>.</a:t>
            </a:r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</a:rPr>
              <a:t>Вид мошенничества, при котором производится операция с использованием платёжной карты или её реквизитов, не инициированная или не подтвержденная ее держателем. </a:t>
            </a:r>
          </a:p>
          <a:p>
            <a:pPr>
              <a:buNone/>
            </a:pP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itchFamily="18" charset="0"/>
              </a:rPr>
              <a:t>     </a:t>
            </a:r>
            <a:endParaRPr lang="ru-RU" sz="3600" b="1" dirty="0"/>
          </a:p>
        </p:txBody>
      </p:sp>
      <p:pic>
        <p:nvPicPr>
          <p:cNvPr id="2050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45182" cy="345182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54174"/>
            <a:ext cx="216024" cy="216024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005064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420888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144016" cy="144016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381328"/>
            <a:ext cx="216024" cy="216024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39552" y="6237312"/>
            <a:ext cx="360040" cy="360040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924944"/>
            <a:ext cx="273174" cy="273174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273174" cy="273174"/>
          </a:xfrm>
          <a:prstGeom prst="rect">
            <a:avLst/>
          </a:prstGeom>
          <a:noFill/>
        </p:spPr>
      </p:pic>
      <p:pic>
        <p:nvPicPr>
          <p:cNvPr id="15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4365104"/>
            <a:ext cx="144016" cy="144016"/>
          </a:xfrm>
          <a:prstGeom prst="rect">
            <a:avLst/>
          </a:prstGeom>
          <a:noFill/>
        </p:spPr>
      </p:pic>
      <p:pic>
        <p:nvPicPr>
          <p:cNvPr id="16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4941168"/>
            <a:ext cx="144016" cy="144016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532440" y="476672"/>
            <a:ext cx="189734" cy="189734"/>
          </a:xfrm>
          <a:prstGeom prst="rect">
            <a:avLst/>
          </a:prstGeom>
          <a:noFill/>
        </p:spPr>
      </p:pic>
      <p:pic>
        <p:nvPicPr>
          <p:cNvPr id="20" name="Picture 7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505506" y="1229519"/>
            <a:ext cx="207640" cy="207640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6236" y="3501008"/>
            <a:ext cx="142875" cy="142875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4664"/>
            <a:ext cx="142875" cy="142875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8640"/>
            <a:ext cx="201166" cy="201166"/>
          </a:xfrm>
          <a:prstGeom prst="rect">
            <a:avLst/>
          </a:prstGeom>
          <a:noFill/>
        </p:spPr>
      </p:pic>
      <p:pic>
        <p:nvPicPr>
          <p:cNvPr id="2059" name="Picture 11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216024" cy="216024"/>
          </a:xfrm>
          <a:prstGeom prst="rect">
            <a:avLst/>
          </a:prstGeom>
          <a:noFill/>
        </p:spPr>
      </p:pic>
      <p:pic>
        <p:nvPicPr>
          <p:cNvPr id="2060" name="Picture 12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142875" cy="142875"/>
          </a:xfrm>
          <a:prstGeom prst="rect">
            <a:avLst/>
          </a:prstGeom>
          <a:noFill/>
        </p:spPr>
      </p:pic>
      <p:pic>
        <p:nvPicPr>
          <p:cNvPr id="2061" name="Picture 13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381328"/>
            <a:ext cx="142875" cy="142875"/>
          </a:xfrm>
          <a:prstGeom prst="rect">
            <a:avLst/>
          </a:prstGeom>
          <a:noFill/>
        </p:spPr>
      </p:pic>
      <p:pic>
        <p:nvPicPr>
          <p:cNvPr id="2062" name="Picture 14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8"/>
            <a:ext cx="142875" cy="142875"/>
          </a:xfrm>
          <a:prstGeom prst="rect">
            <a:avLst/>
          </a:prstGeom>
          <a:noFill/>
        </p:spPr>
      </p:pic>
      <p:pic>
        <p:nvPicPr>
          <p:cNvPr id="2063" name="Picture 15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268760"/>
            <a:ext cx="129158" cy="129158"/>
          </a:xfrm>
          <a:prstGeom prst="rect">
            <a:avLst/>
          </a:prstGeom>
          <a:noFill/>
        </p:spPr>
      </p:pic>
      <p:pic>
        <p:nvPicPr>
          <p:cNvPr id="2064" name="Picture 16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79512" y="836712"/>
            <a:ext cx="172591" cy="144016"/>
          </a:xfrm>
          <a:prstGeom prst="rect">
            <a:avLst/>
          </a:prstGeom>
          <a:noFill/>
        </p:spPr>
      </p:pic>
      <p:pic>
        <p:nvPicPr>
          <p:cNvPr id="2065" name="Picture 17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9984" y="1196752"/>
            <a:ext cx="144016" cy="144016"/>
          </a:xfrm>
          <a:prstGeom prst="rect">
            <a:avLst/>
          </a:prstGeom>
          <a:noFill/>
        </p:spPr>
      </p:pic>
      <p:pic>
        <p:nvPicPr>
          <p:cNvPr id="2066" name="Picture 18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907704" y="6165304"/>
            <a:ext cx="144016" cy="144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778290"/>
      </p:ext>
    </p:extLst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E3AB"/>
            </a:gs>
            <a:gs pos="0">
              <a:schemeClr val="bg1">
                <a:alpha val="0"/>
                <a:lumMod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ac4/000bb70b-629c927b/img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62" y="332656"/>
            <a:ext cx="8253548" cy="6192688"/>
          </a:xfrm>
          <a:prstGeom prst="rect">
            <a:avLst/>
          </a:prstGeom>
          <a:gradFill>
            <a:gsLst>
              <a:gs pos="70000">
                <a:srgbClr val="FFE3AB"/>
              </a:gs>
              <a:gs pos="0">
                <a:schemeClr val="bg1">
                  <a:alpha val="0"/>
                  <a:lumMod val="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54820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2000">
                <a:srgbClr val="FFE3AB">
                  <a:lumMod val="40000"/>
                </a:srgbClr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entury" pitchFamily="18" charset="0"/>
              </a:rPr>
              <a:t>      </a:t>
            </a:r>
            <a:r>
              <a:rPr lang="ru-RU" sz="2800" b="1" dirty="0">
                <a:solidFill>
                  <a:schemeClr val="bg1"/>
                </a:solidFill>
                <a:latin typeface="Century" pitchFamily="18" charset="0"/>
              </a:rPr>
              <a:t>Меры защиты:</a:t>
            </a:r>
            <a:endParaRPr lang="ru-RU" sz="2000" b="1" dirty="0">
              <a:solidFill>
                <a:schemeClr val="bg1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entury" pitchFamily="18" charset="0"/>
              </a:rPr>
              <a:t>     </a:t>
            </a:r>
            <a:r>
              <a:rPr lang="ru-RU" sz="1600" dirty="0">
                <a:solidFill>
                  <a:schemeClr val="bg1"/>
                </a:solidFill>
                <a:latin typeface="Century" pitchFamily="18" charset="0"/>
              </a:rPr>
              <a:t>О</a:t>
            </a: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бращать внимание на установленные микро-видеокамеры на самом банкомате, которые могут быть смонтированы как в козырьке банкомата, так и замаскированы под сопутствующие банкомату предметы, например, рекламные материалы.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entury" pitchFamily="18" charset="0"/>
              </a:rPr>
              <a:t>     </a:t>
            </a: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Минимизировать случаи использования банковской карты в местах, вызывающих подозрение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entury" pitchFamily="18" charset="0"/>
              </a:rPr>
              <a:t>     </a:t>
            </a: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По возможности, набирать </a:t>
            </a:r>
            <a:r>
              <a:rPr lang="ru-RU" sz="2400" b="1" dirty="0">
                <a:solidFill>
                  <a:srgbClr val="FF0000"/>
                </a:solidFill>
                <a:latin typeface="Century" pitchFamily="18" charset="0"/>
              </a:rPr>
              <a:t>ПИН</a:t>
            </a: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быстро,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заученными движениями и,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желательно, используя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несколько пальцев руки сразу ,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прикрывать набирающую ПИН руку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другим предметом</a:t>
            </a: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  <a:latin typeface="Century" pitchFamily="18" charset="0"/>
              </a:rPr>
              <a:t>    </a:t>
            </a: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По возможности производить в одном 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и том же банкомате, запомнив его</a:t>
            </a:r>
          </a:p>
          <a:p>
            <a:pPr>
              <a:buNone/>
            </a:pPr>
            <a:r>
              <a:rPr lang="ru-RU" sz="1800" dirty="0">
                <a:solidFill>
                  <a:schemeClr val="bg1"/>
                </a:solidFill>
                <a:latin typeface="Century" pitchFamily="18" charset="0"/>
              </a:rPr>
              <a:t>     внешний вид.</a:t>
            </a:r>
            <a:endParaRPr lang="ru-RU" sz="18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416" y="331515"/>
            <a:ext cx="216024" cy="216024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420888"/>
            <a:ext cx="216024" cy="216024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97152"/>
            <a:ext cx="144016" cy="144016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OFFICE12\Bullets\BD147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805264"/>
            <a:ext cx="216024" cy="216024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144016" cy="144016"/>
          </a:xfrm>
          <a:prstGeom prst="rect">
            <a:avLst/>
          </a:prstGeom>
          <a:noFill/>
        </p:spPr>
      </p:pic>
      <p:pic>
        <p:nvPicPr>
          <p:cNvPr id="15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2924944"/>
            <a:ext cx="144016" cy="144016"/>
          </a:xfrm>
          <a:prstGeom prst="rect">
            <a:avLst/>
          </a:prstGeom>
          <a:noFill/>
        </p:spPr>
      </p:pic>
      <p:pic>
        <p:nvPicPr>
          <p:cNvPr id="16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3501008"/>
            <a:ext cx="144016" cy="144016"/>
          </a:xfrm>
          <a:prstGeom prst="rect">
            <a:avLst/>
          </a:prstGeom>
          <a:noFill/>
        </p:spPr>
      </p:pic>
      <p:pic>
        <p:nvPicPr>
          <p:cNvPr id="17" name="Picture 6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5517232"/>
            <a:ext cx="144016" cy="144016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380312" y="2623647"/>
            <a:ext cx="189734" cy="189734"/>
          </a:xfrm>
          <a:prstGeom prst="rect">
            <a:avLst/>
          </a:prstGeom>
          <a:noFill/>
        </p:spPr>
      </p:pic>
      <p:pic>
        <p:nvPicPr>
          <p:cNvPr id="20" name="Picture 7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676456" y="6650360"/>
            <a:ext cx="207640" cy="207640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142875" cy="142875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199" y="2996361"/>
            <a:ext cx="201166" cy="201166"/>
          </a:xfrm>
          <a:prstGeom prst="rect">
            <a:avLst/>
          </a:prstGeom>
          <a:noFill/>
        </p:spPr>
      </p:pic>
      <p:pic>
        <p:nvPicPr>
          <p:cNvPr id="2060" name="Picture 12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437112"/>
            <a:ext cx="142875" cy="142875"/>
          </a:xfrm>
          <a:prstGeom prst="rect">
            <a:avLst/>
          </a:prstGeom>
          <a:noFill/>
        </p:spPr>
      </p:pic>
      <p:pic>
        <p:nvPicPr>
          <p:cNvPr id="2062" name="Picture 14" descr="C:\Program Files\Microsoft Office\MEDIA\OFFICE12\Bullets\BD1479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617257" y="2718515"/>
            <a:ext cx="336138" cy="336138"/>
          </a:xfrm>
          <a:prstGeom prst="rect">
            <a:avLst/>
          </a:prstGeom>
          <a:noFill/>
        </p:spPr>
      </p:pic>
      <p:pic>
        <p:nvPicPr>
          <p:cNvPr id="2063" name="Picture 15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96944"/>
            <a:ext cx="129158" cy="129158"/>
          </a:xfrm>
          <a:prstGeom prst="rect">
            <a:avLst/>
          </a:prstGeom>
          <a:noFill/>
        </p:spPr>
      </p:pic>
      <p:pic>
        <p:nvPicPr>
          <p:cNvPr id="2064" name="Picture 16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79512" y="836712"/>
            <a:ext cx="172591" cy="144016"/>
          </a:xfrm>
          <a:prstGeom prst="rect">
            <a:avLst/>
          </a:prstGeom>
          <a:noFill/>
        </p:spPr>
      </p:pic>
      <p:pic>
        <p:nvPicPr>
          <p:cNvPr id="2065" name="Picture 17" descr="C:\Program Files\Microsoft Office\MEDIA\OFFICE12\Bullets\BD1479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1484784"/>
            <a:ext cx="144016" cy="144016"/>
          </a:xfrm>
          <a:prstGeom prst="rect">
            <a:avLst/>
          </a:prstGeom>
          <a:noFill/>
        </p:spPr>
      </p:pic>
      <p:pic>
        <p:nvPicPr>
          <p:cNvPr id="2066" name="Picture 18" descr="C:\Program Files\Microsoft Office\MEDIA\OFFICE12\Bullets\BD1479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995936" y="6165304"/>
            <a:ext cx="144016" cy="144016"/>
          </a:xfrm>
          <a:prstGeom prst="rect">
            <a:avLst/>
          </a:prstGeom>
          <a:noFill/>
        </p:spPr>
      </p:pic>
      <p:pic>
        <p:nvPicPr>
          <p:cNvPr id="32" name="Рисунок 31" descr="05bankom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645024"/>
            <a:ext cx="3592000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5556332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926815/adcc3ba3-62d5-4a05-84f3-db2e0382d2c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20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49986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6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Другая 8">
      <a:dk1>
        <a:srgbClr val="0C0C0C"/>
      </a:dk1>
      <a:lt1>
        <a:srgbClr val="0C0C0C"/>
      </a:lt1>
      <a:dk2>
        <a:srgbClr val="0C0C0C"/>
      </a:dk2>
      <a:lt2>
        <a:srgbClr val="0C0C0C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287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Batang</vt:lpstr>
      <vt:lpstr>Aparajita</vt:lpstr>
      <vt:lpstr>Arial</vt:lpstr>
      <vt:lpstr>Calibri</vt:lpstr>
      <vt:lpstr>Century</vt:lpstr>
      <vt:lpstr>Franklin Gothic Book</vt:lpstr>
      <vt:lpstr>Franklin Gothic Medium</vt:lpstr>
      <vt:lpstr>Monotype Corsiva</vt:lpstr>
      <vt:lpstr>Segoe Script</vt:lpstr>
      <vt:lpstr>Wingdings 2</vt:lpstr>
      <vt:lpstr>Тема Office</vt:lpstr>
      <vt:lpstr>Оформление по умолчанию</vt:lpstr>
      <vt:lpstr>1_Оформление по умолчанию</vt:lpstr>
      <vt:lpstr>Тема6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Виды  мошенничеств: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от мошенничества</vt:lpstr>
      <vt:lpstr>Защита от мошенничества</vt:lpstr>
      <vt:lpstr>Защита от мошенничества</vt:lpstr>
      <vt:lpstr>Защита от мошенничества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Creater</dc:creator>
  <cp:lastModifiedBy>teacher</cp:lastModifiedBy>
  <cp:revision>18</cp:revision>
  <dcterms:created xsi:type="dcterms:W3CDTF">2020-02-10T15:48:35Z</dcterms:created>
  <dcterms:modified xsi:type="dcterms:W3CDTF">2022-03-01T09:05:17Z</dcterms:modified>
</cp:coreProperties>
</file>